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72" r:id="rId4"/>
  </p:sldMasterIdLst>
  <p:notesMasterIdLst>
    <p:notesMasterId r:id="rId18"/>
  </p:notesMasterIdLst>
  <p:sldIdLst>
    <p:sldId id="2181" r:id="rId5"/>
    <p:sldId id="1015" r:id="rId6"/>
    <p:sldId id="11088528" r:id="rId7"/>
    <p:sldId id="11088529" r:id="rId8"/>
    <p:sldId id="11088530" r:id="rId9"/>
    <p:sldId id="11088538" r:id="rId10"/>
    <p:sldId id="11088537" r:id="rId11"/>
    <p:sldId id="11088532" r:id="rId12"/>
    <p:sldId id="11088533" r:id="rId13"/>
    <p:sldId id="11088527" r:id="rId14"/>
    <p:sldId id="11088531" r:id="rId15"/>
    <p:sldId id="11088536" r:id="rId16"/>
    <p:sldId id="11088539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nghui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CFFFF"/>
    <a:srgbClr val="99FF99"/>
    <a:srgbClr val="FFFFCC"/>
    <a:srgbClr val="CCFFCC"/>
    <a:srgbClr val="FF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468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7200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7200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5FBDA57B-7E69-40DD-AAC7-BFAC6444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1" tIns="45716" rIns="91431" bIns="457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7200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E141B7A3-D488-4141-8D55-33107B95BC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microsoft.com/office/2007/relationships/hdphoto" Target="../media/image11.wdp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3" y="2146300"/>
            <a:ext cx="5994400" cy="3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4399" y="4226192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94398" y="3181884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94397" y="2146300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50100" y="4226192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50099" y="3181884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50098" y="2146300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05798" y="4226192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05797" y="3181884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05796" y="2146300"/>
            <a:ext cx="1155701" cy="10443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94398" y="1101992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474195" y="4226192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474194" y="3181884"/>
            <a:ext cx="1155701" cy="10443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74194" y="1101992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17194" y="2146300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1502" y="2191957"/>
            <a:ext cx="6565895" cy="2048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zh-CN" altLang="en-US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POWERPOINT</a:t>
            </a:r>
            <a:r>
              <a:rPr kumimoji="1" lang="zh-CN" altLang="en-US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endParaRPr kumimoji="1" lang="en-US" altLang="zh-CN" sz="66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  <a:p>
            <a:r>
              <a:rPr kumimoji="1" lang="en-US" altLang="zh-CN" sz="66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TEMPLATE</a:t>
            </a:r>
            <a:endParaRPr kumimoji="1" lang="zh-CN" altLang="en-US" sz="66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1502" y="4106858"/>
            <a:ext cx="50165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defTabSz="685800">
              <a:lnSpc>
                <a:spcPct val="130000"/>
              </a:lnSpc>
              <a:buNone/>
              <a:def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 defTabSz="685800">
              <a:lnSpc>
                <a:spcPct val="13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1502" y="4903454"/>
            <a:ext cx="2806700" cy="3139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PRESENTED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BY</a:t>
            </a:r>
            <a:r>
              <a:rPr kumimoji="1" lang="zh-CN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OfficePLUS</a:t>
            </a:r>
            <a:endParaRPr kumimoji="1"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dc.officeplus.cn/t/33/CF843B91917E7B5BAA55EB332D39666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42"/>
          <a:stretch>
            <a:fillRect/>
          </a:stretch>
        </p:blipFill>
        <p:spPr bwMode="auto">
          <a:xfrm>
            <a:off x="0" y="0"/>
            <a:ext cx="5164244" cy="6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33650" y="1993900"/>
            <a:ext cx="5994400" cy="3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528049" y="4073792"/>
            <a:ext cx="1155701" cy="1044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683749" y="3029484"/>
            <a:ext cx="1155701" cy="104430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540747" y="1985176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321544" y="940868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377948" y="4073792"/>
            <a:ext cx="1155701" cy="10443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377947" y="3029484"/>
            <a:ext cx="1155701" cy="1044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4100009" y="2197100"/>
            <a:ext cx="2861681" cy="20487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1" lang="zh-CN" altLang="en-US" sz="6600" b="1" dirty="0">
                <a:solidFill>
                  <a:schemeClr val="bg1"/>
                </a:solidFill>
              </a:defRPr>
            </a:lvl1pPr>
          </a:lstStyle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</a:rPr>
              <a:t> </a:t>
            </a:r>
            <a:endParaRPr kumimoji="1"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YOU!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33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4348317" y="4525019"/>
            <a:ext cx="2365063" cy="3139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16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BY</a:t>
            </a:r>
            <a:r>
              <a:rPr kumimoji="1" lang="zh-CN" altLang="en-US" sz="1600" dirty="0">
                <a:solidFill>
                  <a:schemeClr val="bg1"/>
                </a:solidFill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</a:rPr>
              <a:t>OfficePLUS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3238" y="2105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18729" y="71061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43424" y="237563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408762" y="66253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63696" y="225844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318630" y="-2226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568776" y="28713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782425" y="175021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3702" y="238261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5751"/>
            <a:ext cx="12190413" cy="836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143" y="-15751"/>
            <a:ext cx="868214" cy="8682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A3367-90E9-4A7B-928D-ABF21EB702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4F1AB-8F60-4A2E-B52C-CCCA775122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A3367-90E9-4A7B-928D-ABF21EB702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4F1AB-8F60-4A2E-B52C-CCCA775122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2A3367-90E9-4A7B-928D-ABF21EB702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24F1AB-8F60-4A2E-B52C-CCCA775122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0" y="1600201"/>
            <a:ext cx="8331200" cy="4525963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727200" y="76200"/>
            <a:ext cx="985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 hasCustomPrompt="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Calibri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59496" y="1772816"/>
            <a:ext cx="9855200" cy="914400"/>
          </a:xfrm>
        </p:spPr>
        <p:txBody>
          <a:bodyPr/>
          <a:lstStyle>
            <a:lvl1pPr algn="ctr">
              <a:defRPr sz="4000" u="sng"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930400" y="2743200"/>
            <a:ext cx="9855200" cy="533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468" y="332656"/>
            <a:ext cx="9448800" cy="563563"/>
          </a:xfrm>
        </p:spPr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0400" y="1204796"/>
            <a:ext cx="10871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67408" y="994621"/>
            <a:ext cx="10871200" cy="5334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2A3367-90E9-4A7B-928D-ABF21EB702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4F1AB-8F60-4A2E-B52C-CCCA775122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04057-0AAE-44B5-B4DA-7BE6A36C1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0" y="990600"/>
            <a:ext cx="5334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46800" y="990600"/>
            <a:ext cx="5334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9CF41-D1AA-42A6-9ED5-A13A9DB4932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DA5AC-2663-4009-98EC-9FAA807C7D1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2A3367-90E9-4A7B-928D-ABF21EB702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4F1AB-8F60-4A2E-B52C-CCCA775122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11" hasCustomPrompt="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9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0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2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5181606" y="486929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02B5D-EACD-4E0A-8742-D6CE6D7ED5F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52BB3-960B-4ED8-AA8F-64E5A7D19CD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91D1F-59C3-43E0-A337-3F648AA7FE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714CA-E79B-4B47-B2EB-A7591092A2A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12200" y="152400"/>
            <a:ext cx="2768600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06400" y="152400"/>
            <a:ext cx="8102600" cy="6172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898F6-1FD6-4A0B-A250-C13DE6AEAD9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52401"/>
            <a:ext cx="9448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609600" y="990600"/>
            <a:ext cx="10871200" cy="53340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BCADC-812B-422D-8D70-8732CB2CE1D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0" y="1600201"/>
            <a:ext cx="8331200" cy="4525963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727200" y="76200"/>
            <a:ext cx="985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 hasCustomPrompt="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6" y="262540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06" y="337337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6" y="412133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5181606" y="486929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5181606" y="5617262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676650" y="3475823"/>
            <a:ext cx="1295401" cy="11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676650" y="4665417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676650" y="5843074"/>
            <a:ext cx="1295401" cy="11776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1" hasCustomPrompt="1"/>
          </p:nvPr>
        </p:nvSpPr>
        <p:spPr>
          <a:xfrm>
            <a:off x="5181607" y="1365313"/>
            <a:ext cx="54059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6" y="2508676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06" y="3256640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6" y="4004604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5181606" y="4752568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5181606" y="5465653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7" hasCustomPrompt="1"/>
          </p:nvPr>
        </p:nvSpPr>
        <p:spPr>
          <a:xfrm>
            <a:off x="5181606" y="6213617"/>
            <a:ext cx="54059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38288" y="2460973"/>
            <a:ext cx="1181100" cy="11811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43249" y="3414714"/>
            <a:ext cx="1181100" cy="11811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43162" y="27622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648200" y="2948869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648200" y="3451157"/>
            <a:ext cx="5323573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2590799" y="2761997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4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>
            <a:off x="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" name="直角三角形 16"/>
          <p:cNvSpPr/>
          <p:nvPr/>
        </p:nvSpPr>
        <p:spPr>
          <a:xfrm rot="10800000">
            <a:off x="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>
            <a:off x="2032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2032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>
            <a:off x="4064001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7" name="直角三角形 36"/>
          <p:cNvSpPr/>
          <p:nvPr/>
        </p:nvSpPr>
        <p:spPr>
          <a:xfrm rot="10800000">
            <a:off x="4064001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8" name="直角三角形 37"/>
          <p:cNvSpPr/>
          <p:nvPr/>
        </p:nvSpPr>
        <p:spPr>
          <a:xfrm rot="5400000">
            <a:off x="6096001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9" name="直角三角形 38"/>
          <p:cNvSpPr/>
          <p:nvPr/>
        </p:nvSpPr>
        <p:spPr>
          <a:xfrm rot="16200000">
            <a:off x="6096001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0" name="直角三角形 39"/>
          <p:cNvSpPr/>
          <p:nvPr/>
        </p:nvSpPr>
        <p:spPr>
          <a:xfrm>
            <a:off x="8128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1" name="直角三角形 40"/>
          <p:cNvSpPr/>
          <p:nvPr/>
        </p:nvSpPr>
        <p:spPr>
          <a:xfrm rot="10800000">
            <a:off x="8128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2" name="直角三角形 41"/>
          <p:cNvSpPr/>
          <p:nvPr/>
        </p:nvSpPr>
        <p:spPr>
          <a:xfrm rot="5400000">
            <a:off x="10160000" y="3453885"/>
            <a:ext cx="2032000" cy="203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3" name="直角三角形 42"/>
          <p:cNvSpPr/>
          <p:nvPr/>
        </p:nvSpPr>
        <p:spPr>
          <a:xfrm rot="16200000">
            <a:off x="10160000" y="3453885"/>
            <a:ext cx="2032000" cy="2032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/>
        </p:nvSpPr>
        <p:spPr>
          <a:xfrm>
            <a:off x="0" y="2181225"/>
            <a:ext cx="8953500" cy="3009900"/>
          </a:xfrm>
          <a:custGeom>
            <a:avLst/>
            <a:gdLst>
              <a:gd name="connsiteX0" fmla="*/ 0 w 8953500"/>
              <a:gd name="connsiteY0" fmla="*/ 0 h 3009900"/>
              <a:gd name="connsiteX1" fmla="*/ 8953500 w 8953500"/>
              <a:gd name="connsiteY1" fmla="*/ 0 h 3009900"/>
              <a:gd name="connsiteX2" fmla="*/ 7286617 w 8953500"/>
              <a:gd name="connsiteY2" fmla="*/ 3009900 h 3009900"/>
              <a:gd name="connsiteX3" fmla="*/ 0 w 8953500"/>
              <a:gd name="connsiteY3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0" h="3009900">
                <a:moveTo>
                  <a:pt x="0" y="0"/>
                </a:moveTo>
                <a:lnTo>
                  <a:pt x="8953500" y="0"/>
                </a:lnTo>
                <a:lnTo>
                  <a:pt x="7286617" y="3009900"/>
                </a:lnTo>
                <a:lnTo>
                  <a:pt x="0" y="30099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410450" y="2771775"/>
            <a:ext cx="4781550" cy="3009900"/>
          </a:xfrm>
          <a:custGeom>
            <a:avLst/>
            <a:gdLst>
              <a:gd name="connsiteX0" fmla="*/ 1666883 w 4781550"/>
              <a:gd name="connsiteY0" fmla="*/ 0 h 3009900"/>
              <a:gd name="connsiteX1" fmla="*/ 4781550 w 4781550"/>
              <a:gd name="connsiteY1" fmla="*/ 0 h 3009900"/>
              <a:gd name="connsiteX2" fmla="*/ 4781550 w 4781550"/>
              <a:gd name="connsiteY2" fmla="*/ 3009900 h 3009900"/>
              <a:gd name="connsiteX3" fmla="*/ 0 w 4781550"/>
              <a:gd name="connsiteY3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1550" h="3009900">
                <a:moveTo>
                  <a:pt x="1666883" y="0"/>
                </a:moveTo>
                <a:lnTo>
                  <a:pt x="4781550" y="0"/>
                </a:lnTo>
                <a:lnTo>
                  <a:pt x="4781550" y="3009900"/>
                </a:lnTo>
                <a:lnTo>
                  <a:pt x="0" y="3009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1409700" cy="5905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00125" y="590550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409700" y="590550"/>
            <a:ext cx="409575" cy="409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00125" y="1181100"/>
            <a:ext cx="409575" cy="4095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50205" y="831055"/>
            <a:ext cx="759619" cy="759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205036" y="626267"/>
            <a:ext cx="409575" cy="40957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964655" y="628386"/>
            <a:ext cx="39624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8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33614" y="666099"/>
            <a:ext cx="70485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5" Type="http://schemas.openxmlformats.org/officeDocument/2006/relationships/image" Target="../media/image16.png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8" descr="Narrow horizontal"/>
          <p:cNvSpPr>
            <a:spLocks noChangeArrowheads="1"/>
          </p:cNvSpPr>
          <p:nvPr/>
        </p:nvSpPr>
        <p:spPr bwMode="auto">
          <a:xfrm>
            <a:off x="0" y="0"/>
            <a:ext cx="10015538" cy="762000"/>
          </a:xfrm>
          <a:prstGeom prst="rect">
            <a:avLst/>
          </a:prstGeom>
          <a:blipFill dpi="0" rotWithShape="0">
            <a:blip r:embed="rId1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44"/>
          <p:cNvSpPr>
            <a:spLocks noChangeArrowheads="1"/>
          </p:cNvSpPr>
          <p:nvPr/>
        </p:nvSpPr>
        <p:spPr bwMode="auto">
          <a:xfrm>
            <a:off x="10058400" y="-17463"/>
            <a:ext cx="2159000" cy="795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Rectangle 46"/>
          <p:cNvSpPr>
            <a:spLocks noChangeArrowheads="1"/>
          </p:cNvSpPr>
          <p:nvPr/>
        </p:nvSpPr>
        <p:spPr bwMode="gray">
          <a:xfrm>
            <a:off x="0" y="765175"/>
            <a:ext cx="12192000" cy="714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098550"/>
            <a:ext cx="10871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31200" y="6553200"/>
            <a:ext cx="34544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00" b="1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www.themegallery.com</a:t>
            </a: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058400" y="152400"/>
            <a:ext cx="21336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1">
                <a:solidFill>
                  <a:schemeClr val="bg1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Company</a:t>
            </a:r>
            <a:endParaRPr lang="en-US" altLang="zh-CN"/>
          </a:p>
          <a:p>
            <a:pPr>
              <a:defRPr/>
            </a:pPr>
            <a:r>
              <a:rPr lang="en-US" altLang="zh-CN"/>
              <a:t> Logo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68800" y="6565900"/>
            <a:ext cx="2844800" cy="2921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1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41AE5178-D125-4FB5-AEE9-1A9E42B96FAF}" type="slidenum">
              <a:rPr lang="en-US" altLang="zh-CN"/>
            </a:fld>
            <a:endParaRPr lang="en-US" altLang="zh-CN"/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06400" y="152400"/>
            <a:ext cx="94488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34" name="Line 47"/>
          <p:cNvSpPr>
            <a:spLocks noChangeShapeType="1"/>
          </p:cNvSpPr>
          <p:nvPr/>
        </p:nvSpPr>
        <p:spPr bwMode="ltGray">
          <a:xfrm>
            <a:off x="623888" y="6526213"/>
            <a:ext cx="111363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hyperlink" Target="http://www.math.uwaterloo.ca/tsp/index.html" TargetMode="External"/><Relationship Id="rId2" Type="http://schemas.openxmlformats.org/officeDocument/2006/relationships/hyperlink" Target="http://comopt.ifi.uni-heidelberg.de/software/TSPLIB95/index.html" TargetMode="Externa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hyperlink" Target="https://zhuanlan.zhihu.com/p/149955462" TargetMode="External"/><Relationship Id="rId2" Type="http://schemas.openxmlformats.org/officeDocument/2006/relationships/hyperlink" Target="https://www2.seas.gwu.edu/~simhaweb/champalg/tsp/tsp.html" TargetMode="External"/><Relationship Id="rId1" Type="http://schemas.openxmlformats.org/officeDocument/2006/relationships/hyperlink" Target="http://comopt.ifi.uni-heidelberg.de/software/TSPLIB95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hyperlink" Target="https://www2.seas.gwu.edu/~simhaweb/champalg/tsp/tsp.html" TargetMode="Externa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89870"/>
            <a:ext cx="12192000" cy="4103226"/>
            <a:chOff x="1524000" y="429794"/>
            <a:chExt cx="9144000" cy="3436166"/>
          </a:xfrm>
        </p:grpSpPr>
        <p:pic>
          <p:nvPicPr>
            <p:cNvPr id="11" name="图片 10" descr="底"/>
            <p:cNvPicPr>
              <a:picLocks noChangeAspect="1"/>
            </p:cNvPicPr>
            <p:nvPr/>
          </p:nvPicPr>
          <p:blipFill>
            <a:blip r:embed="rId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22573" b="12866"/>
            <a:stretch>
              <a:fillRect/>
            </a:stretch>
          </p:blipFill>
          <p:spPr>
            <a:xfrm>
              <a:off x="1524574" y="1741170"/>
              <a:ext cx="9143426" cy="204930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524000" y="1665686"/>
              <a:ext cx="9144000" cy="75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524000" y="3790950"/>
              <a:ext cx="9144000" cy="750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4101" name="TextBox 21"/>
            <p:cNvSpPr txBox="1">
              <a:spLocks noChangeArrowheads="1"/>
            </p:cNvSpPr>
            <p:nvPr/>
          </p:nvSpPr>
          <p:spPr bwMode="auto">
            <a:xfrm>
              <a:off x="1613502" y="429794"/>
              <a:ext cx="3146513" cy="66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计 算 智 能           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Computational Intelligence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21"/>
            <p:cNvSpPr txBox="1">
              <a:spLocks noChangeArrowheads="1"/>
            </p:cNvSpPr>
            <p:nvPr/>
          </p:nvSpPr>
          <p:spPr bwMode="auto">
            <a:xfrm>
              <a:off x="1613502" y="2203860"/>
              <a:ext cx="8802291" cy="1276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accent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4050" dirty="0">
                  <a:solidFill>
                    <a:srgbClr val="071F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4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 化 计 算</a:t>
              </a:r>
              <a:endParaRPr lang="en-US" altLang="zh-CN" sz="4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4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4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Evolutionary Computation</a:t>
              </a:r>
              <a:endPara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27"/>
          <p:cNvSpPr txBox="1"/>
          <p:nvPr/>
        </p:nvSpPr>
        <p:spPr>
          <a:xfrm>
            <a:off x="3647728" y="4653136"/>
            <a:ext cx="5320904" cy="71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7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计算机与通信工程学院</a:t>
            </a:r>
            <a:endParaRPr lang="en-US" altLang="zh-CN" sz="27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491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176" y="0"/>
            <a:ext cx="7940842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19173" y="2055813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TSPLIB (uni-heidelberg.de)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15582" y="2790270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Traveling Salesman Problem (uwaterloo.ca)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38945" y="681037"/>
            <a:ext cx="3737517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15 year</a:t>
            </a:r>
            <a:r>
              <a:rPr lang="zh-CN" altLang="en-US" dirty="0"/>
              <a:t> </a:t>
            </a:r>
            <a:r>
              <a:rPr lang="en-US" altLang="zh-CN" dirty="0"/>
              <a:t>Race for better tours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84272" y="2352907"/>
            <a:ext cx="3737517" cy="382405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The largest solved instance of the traveling salesman problem consists of a tour through 85,900 cities in a VLSI application that arose in Bell Laboratories in the late 1980s.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5727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7599"/>
          <a:stretch>
            <a:fillRect/>
          </a:stretch>
        </p:blipFill>
        <p:spPr>
          <a:xfrm>
            <a:off x="0" y="0"/>
            <a:ext cx="5327374" cy="68547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55533"/>
            <a:ext cx="9925050" cy="3371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82916"/>
            <a:ext cx="9753600" cy="3190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TSP </a:t>
            </a:r>
            <a:r>
              <a:rPr lang="zh-CN" altLang="en-US" dirty="0"/>
              <a:t>数据集</a:t>
            </a:r>
            <a:endParaRPr lang="en-US" altLang="zh-CN" dirty="0"/>
          </a:p>
          <a:p>
            <a:r>
              <a:rPr lang="en-US" altLang="zh-CN" dirty="0">
                <a:hlinkClick r:id="rId1"/>
              </a:rPr>
              <a:t>TSPLIB (uni-heidelberg.de)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Extreme Algorithms (gwu.edu)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3"/>
              </a:rPr>
              <a:t>数据科学</a:t>
            </a:r>
            <a:r>
              <a:rPr lang="en-US" altLang="zh-CN" dirty="0">
                <a:hlinkClick r:id="rId3"/>
              </a:rPr>
              <a:t>|</a:t>
            </a:r>
            <a:r>
              <a:rPr lang="zh-CN" altLang="en-US" dirty="0">
                <a:hlinkClick r:id="rId3"/>
              </a:rPr>
              <a:t>运筹学（</a:t>
            </a:r>
            <a:r>
              <a:rPr lang="en-US" altLang="zh-CN" dirty="0">
                <a:hlinkClick r:id="rId3"/>
              </a:rPr>
              <a:t>OR</a:t>
            </a:r>
            <a:r>
              <a:rPr lang="zh-CN" altLang="en-US" dirty="0">
                <a:hlinkClick r:id="rId3"/>
              </a:rPr>
              <a:t>）数据集介绍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知乎 </a:t>
            </a:r>
            <a:r>
              <a:rPr lang="en-US" altLang="zh-CN" dirty="0">
                <a:hlinkClick r:id="rId3"/>
              </a:rPr>
              <a:t>(zhihu.com)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19536" y="2452246"/>
            <a:ext cx="59046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ttp://comopt.ifi.uni-heidelberg.de/software/TSPLIB95/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27649"/>
          <p:cNvSpPr>
            <a:spLocks noGrp="1"/>
          </p:cNvSpPr>
          <p:nvPr>
            <p:ph type="title"/>
          </p:nvPr>
        </p:nvSpPr>
        <p:spPr>
          <a:xfrm>
            <a:off x="1833033" y="1082680"/>
            <a:ext cx="9448800" cy="563563"/>
          </a:xfrm>
        </p:spPr>
        <p:txBody>
          <a:bodyPr anchor="ctr" anchorCtr="0"/>
          <a:lstStyle/>
          <a:p>
            <a:r>
              <a:rPr lang="zh-CN" altLang="en-US" dirty="0"/>
              <a:t>编写遗传算法程序，求解下述旅行商问题。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547813" y="5637213"/>
            <a:ext cx="10644187" cy="681037"/>
          </a:xfrm>
          <a:noFill/>
          <a:ln>
            <a:noFill/>
          </a:ln>
        </p:spPr>
        <p:txBody>
          <a:bodyPr vert="horz" wrap="square" lIns="121920" tIns="60960" rIns="121920" bIns="60960" numCol="1" rtlCol="0" anchor="t" anchorCtr="0" compatLnSpc="1">
            <a:noAutofit/>
          </a:bodyPr>
          <a:lstStyle>
            <a:lvl1pPr marL="257175" indent="-257175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0" fontAlgn="base" hangingPunct="0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Char char="•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0" fontAlgn="base" hangingPunct="0">
              <a:spcBef>
                <a:spcPct val="15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0" fontAlgn="base" hangingPunct="0">
              <a:spcBef>
                <a:spcPct val="15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5pPr>
            <a:lvl6pPr marL="1886585" indent="-171450" algn="l" rtl="0" fontAlgn="base">
              <a:spcBef>
                <a:spcPct val="15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6pPr>
            <a:lvl7pPr marL="2229485" indent="-171450" algn="l" rtl="0" fontAlgn="base">
              <a:spcBef>
                <a:spcPct val="15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7pPr>
            <a:lvl8pPr marL="2572385" indent="-171450" algn="l" rtl="0" fontAlgn="base">
              <a:spcBef>
                <a:spcPct val="15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8pPr>
            <a:lvl9pPr marL="2915285" indent="-171450" algn="l" rtl="0" fontAlgn="base">
              <a:spcBef>
                <a:spcPct val="15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9pPr>
          </a:lstStyle>
          <a:p>
            <a:pPr marL="0" defTabSz="1219200">
              <a:buNone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如何编码？如何计算适应度值？如何设计选择、交叉、变异算子？</a:t>
            </a:r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1860" y="1989668"/>
            <a:ext cx="10369973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一个旅行商人要拜访全国31个省会城市，首先从某省会城市出发，希望能够找到一条最短路径，途经给定的所有省会城市，最后返回原出发省会城市，并且各省会城市都被访问一次且仅有一次后再回到原出发省会城市，要求找出一条最短的巡回路径。已知31个省会坐标：C= [1304 2312; 3639 1315; 4177 2244; 3712 1399; 3488 1535; 3326 1556; 3238 1229; 4196 1004; 4312 790; 4386 570; 3007 1970; 2562 1756; 2788 1491; 2381 1676; 1332 695; 3715 1678; 3918 2179; 4061 2370; 3780 2212; 3676 2578; 4029 2838; 4263 2931; 3429 1908; 3507 2367; 3394 2643; 3439 3201; 2935 3240; 3140 3550; 2545 2357; 2778 2826; 2370 2975]，距离单位为km。</a:t>
            </a:r>
            <a:endParaRPr lang="zh-CN" altLang="en-US" sz="2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06400" y="412823"/>
            <a:ext cx="11480800" cy="563661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numCol="1" rtlCol="0" anchor="ctr" anchorCtr="0" compatLnSpc="1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defTabSz="1219200"/>
            <a:r>
              <a:rPr lang="zh-CN" altLang="en-US" sz="2800" dirty="0">
                <a:solidFill>
                  <a:schemeClr val="accent1"/>
                </a:solidFill>
                <a:latin typeface="汉仪旗黑-85S" charset="0"/>
                <a:ea typeface="汉仪旗黑-85S" charset="0"/>
                <a:sym typeface="+mn-ea"/>
              </a:rPr>
              <a:t>作业</a:t>
            </a:r>
            <a:r>
              <a:rPr lang="en-US" altLang="zh-CN" sz="2800" dirty="0">
                <a:solidFill>
                  <a:schemeClr val="accent1"/>
                </a:solidFill>
                <a:latin typeface="汉仪旗黑-85S" charset="0"/>
                <a:ea typeface="汉仪旗黑-85S" charset="0"/>
                <a:sym typeface="+mn-ea"/>
              </a:rPr>
              <a:t>2</a:t>
            </a:r>
            <a:endParaRPr lang="en-US" altLang="zh-CN" sz="2800" dirty="0">
              <a:solidFill>
                <a:schemeClr val="accent1"/>
              </a:solidFill>
              <a:latin typeface="汉仪旗黑-85S" charset="0"/>
              <a:ea typeface="汉仪旗黑-85S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旅行商问题</a:t>
            </a:r>
            <a:r>
              <a:rPr lang="en-US" altLang="zh-CN" dirty="0"/>
              <a:t>Traveling Salesman Problem(TSP)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旅行商问题</a:t>
            </a:r>
            <a:r>
              <a:rPr lang="en-US" altLang="zh-CN" dirty="0"/>
              <a:t>Traveling Salesman Problem(TSP)</a:t>
            </a:r>
            <a:r>
              <a:rPr lang="zh-CN" altLang="en-US" dirty="0"/>
              <a:t>是一个经典的组合优化问题。旅行商问题是这样一个问题：给定一系列城市和每对城市之间的距离，求解访问每一座城市一次并回到起始城市的最短回路。它是组合优化中的一个</a:t>
            </a:r>
            <a:r>
              <a:rPr lang="en-US" altLang="zh-CN" dirty="0"/>
              <a:t>NP-Hard</a:t>
            </a:r>
            <a:r>
              <a:rPr lang="zh-CN" altLang="en-US" dirty="0"/>
              <a:t>困难问题，在 运筹学和理论计算机科学 中非常重要。如图所示，需要找到一条路径穿过图中生成的所有点。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5332" y="6488668"/>
            <a:ext cx="5950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https://blog.csdn.net/bear_miao/article/details/121247588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2596" y="1530626"/>
            <a:ext cx="5955411" cy="47299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TSP</a:t>
            </a:r>
            <a:r>
              <a:rPr lang="zh-CN" altLang="en-US" b="1" dirty="0"/>
              <a:t>问题描述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35333"/>
            <a:ext cx="3600799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在平面已知位置的</a:t>
            </a:r>
            <a:r>
              <a:rPr lang="en-US" altLang="zh-CN" sz="2400" dirty="0"/>
              <a:t>n</a:t>
            </a:r>
            <a:r>
              <a:rPr lang="zh-CN" altLang="en-US" sz="2400" dirty="0"/>
              <a:t>个点中，从某点出发寻找一条最短的路径满足：</a:t>
            </a:r>
            <a:endParaRPr lang="zh-CN" altLang="en-US" sz="2400" dirty="0"/>
          </a:p>
          <a:p>
            <a:r>
              <a:rPr lang="en-US" altLang="zh-CN" sz="2400" dirty="0"/>
              <a:t>1. </a:t>
            </a:r>
            <a:r>
              <a:rPr lang="zh-CN" altLang="en-US" sz="2400" dirty="0"/>
              <a:t>必须经过所有</a:t>
            </a:r>
            <a:r>
              <a:rPr lang="en-US" altLang="zh-CN" sz="2400" dirty="0"/>
              <a:t>n</a:t>
            </a:r>
            <a:r>
              <a:rPr lang="zh-CN" altLang="en-US" sz="2400" dirty="0"/>
              <a:t>个点。</a:t>
            </a:r>
            <a:endParaRPr lang="zh-CN" altLang="en-US" sz="2400" dirty="0"/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路径上的点有且仅出现一次。</a:t>
            </a:r>
            <a:endParaRPr lang="zh-CN" altLang="en-US" sz="2400" dirty="0"/>
          </a:p>
          <a:p>
            <a:r>
              <a:rPr lang="en-US" altLang="zh-CN" sz="2400" dirty="0"/>
              <a:t>3. </a:t>
            </a:r>
            <a:r>
              <a:rPr lang="zh-CN" altLang="en-US" sz="2400" dirty="0"/>
              <a:t>路线是一条环路，从某点出发最终必须回到起点。即该路径是回路。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3424" y="1435333"/>
            <a:ext cx="8557527" cy="41205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5925"/>
            <a:ext cx="4494766" cy="11529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65125"/>
            <a:ext cx="9007037" cy="4204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2" y="5045075"/>
            <a:ext cx="11191875" cy="1266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185" y="0"/>
            <a:ext cx="1054162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10478" y="2301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tour for the ch71009 TSP instance. It has length 4,566,563. The tour was found by Hung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Dinh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Nguyen——</a:t>
            </a:r>
            <a:r>
              <a:rPr lang="en-US" altLang="zh-CN" dirty="0"/>
              <a:t>China - 71,009 Cities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8" y="135178"/>
            <a:ext cx="6335809" cy="6335809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59" y="0"/>
            <a:ext cx="3880399" cy="3806687"/>
          </a:xfrm>
          <a:prstGeom prst="rect">
            <a:avLst/>
          </a:prstGeom>
        </p:spPr>
      </p:pic>
      <p:sp>
        <p:nvSpPr>
          <p:cNvPr id="6" name="AutoShape 2" descr="Animated World Tour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461" y="3806686"/>
            <a:ext cx="3041374" cy="30263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942" y="-114378"/>
            <a:ext cx="10515600" cy="1325563"/>
          </a:xfrm>
        </p:spPr>
        <p:txBody>
          <a:bodyPr/>
          <a:lstStyle/>
          <a:p>
            <a:r>
              <a:rPr lang="en-US" altLang="zh-CN" b="1" dirty="0"/>
              <a:t>Some history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779" y="810864"/>
            <a:ext cx="11198192" cy="59579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674" y="238757"/>
            <a:ext cx="10515600" cy="1325563"/>
          </a:xfrm>
        </p:spPr>
        <p:txBody>
          <a:bodyPr/>
          <a:lstStyle/>
          <a:p>
            <a:r>
              <a:rPr lang="en-US" altLang="zh-CN" dirty="0"/>
              <a:t>Some milestones: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03015"/>
            <a:ext cx="12192000" cy="51089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27360" y="1640959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Extreme Algorithms (gwu.edu)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68537" y="9015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https://www2.seas.gwu.edu/~simhaweb/champalg/tsp/tsp.html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PP_MARK_KEY" val="a798ba6b-ffa1-48c4-a3d1-90d011ea5cf1"/>
  <p:tag name="COMMONDATA" val="eyJoZGlkIjoiYzA3ODk1ODg1NjliNjNiYzNmYzQyMTVlYmUyYjI4MTcifQ=="/>
</p:tagLst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59F5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28TGp_edu_school_gr_v3">
  <a:themeElements>
    <a:clrScheme name="Default Design 2">
      <a:dk1>
        <a:srgbClr val="666699"/>
      </a:dk1>
      <a:lt1>
        <a:srgbClr val="FFFFFF"/>
      </a:lt1>
      <a:dk2>
        <a:srgbClr val="000000"/>
      </a:dk2>
      <a:lt2>
        <a:srgbClr val="DDDDDD"/>
      </a:lt2>
      <a:accent1>
        <a:srgbClr val="43A167"/>
      </a:accent1>
      <a:accent2>
        <a:srgbClr val="DF6C1D"/>
      </a:accent2>
      <a:accent3>
        <a:srgbClr val="FFFFFF"/>
      </a:accent3>
      <a:accent4>
        <a:srgbClr val="565682"/>
      </a:accent4>
      <a:accent5>
        <a:srgbClr val="B0CDB8"/>
      </a:accent5>
      <a:accent6>
        <a:srgbClr val="CA6119"/>
      </a:accent6>
      <a:hlink>
        <a:srgbClr val="3197BB"/>
      </a:hlink>
      <a:folHlink>
        <a:srgbClr val="878FA5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0099CC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666699"/>
        </a:dk1>
        <a:lt1>
          <a:srgbClr val="FFFFFF"/>
        </a:lt1>
        <a:dk2>
          <a:srgbClr val="000000"/>
        </a:dk2>
        <a:lt2>
          <a:srgbClr val="DDDDDD"/>
        </a:lt2>
        <a:accent1>
          <a:srgbClr val="43A167"/>
        </a:accent1>
        <a:accent2>
          <a:srgbClr val="DF6C1D"/>
        </a:accent2>
        <a:accent3>
          <a:srgbClr val="FFFFFF"/>
        </a:accent3>
        <a:accent4>
          <a:srgbClr val="565682"/>
        </a:accent4>
        <a:accent5>
          <a:srgbClr val="B0CDB8"/>
        </a:accent5>
        <a:accent6>
          <a:srgbClr val="CA6119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FF9966"/>
        </a:accent1>
        <a:accent2>
          <a:srgbClr val="9999FF"/>
        </a:accent2>
        <a:accent3>
          <a:srgbClr val="FFFFFF"/>
        </a:accent3>
        <a:accent4>
          <a:srgbClr val="215978"/>
        </a:accent4>
        <a:accent5>
          <a:srgbClr val="FFCAB8"/>
        </a:accent5>
        <a:accent6>
          <a:srgbClr val="8A8AE7"/>
        </a:accent6>
        <a:hlink>
          <a:srgbClr val="00CC99"/>
        </a:hlink>
        <a:folHlink>
          <a:srgbClr val="4E7DD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绿色模板</Template>
  <TotalTime>0</TotalTime>
  <Words>1641</Words>
  <Application>WPS 演示</Application>
  <PresentationFormat>宽屏</PresentationFormat>
  <Paragraphs>58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Calibri</vt:lpstr>
      <vt:lpstr>Arial</vt:lpstr>
      <vt:lpstr>等线</vt:lpstr>
      <vt:lpstr>Segoe UI Light</vt:lpstr>
      <vt:lpstr>Century Gothic</vt:lpstr>
      <vt:lpstr>Segoe UI Light</vt:lpstr>
      <vt:lpstr>Verdana</vt:lpstr>
      <vt:lpstr>华文中宋</vt:lpstr>
      <vt:lpstr>汉仪旗黑-85S</vt:lpstr>
      <vt:lpstr>黑体</vt:lpstr>
      <vt:lpstr>Arial Unicode MS</vt:lpstr>
      <vt:lpstr>Office 主题</vt:lpstr>
      <vt:lpstr>OfficePLUS</vt:lpstr>
      <vt:lpstr>028TGp_edu_school_gr_v3</vt:lpstr>
      <vt:lpstr>PowerPoint 演示文稿</vt:lpstr>
      <vt:lpstr>编写遗传算法程序，求解下述旅行商问题。</vt:lpstr>
      <vt:lpstr>旅行商问题Traveling Salesman Problem(TSP)</vt:lpstr>
      <vt:lpstr>TSP问题描述</vt:lpstr>
      <vt:lpstr>PowerPoint 演示文稿</vt:lpstr>
      <vt:lpstr>PowerPoint 演示文稿</vt:lpstr>
      <vt:lpstr>PowerPoint 演示文稿</vt:lpstr>
      <vt:lpstr>Some history</vt:lpstr>
      <vt:lpstr>Some milestones:</vt:lpstr>
      <vt:lpstr>PowerPoint 演示文稿</vt:lpstr>
      <vt:lpstr>15 year Race for better tours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进化计算 – 概述&amp;前瞻</dc:title>
  <dc:creator>微软用户</dc:creator>
  <cp:lastModifiedBy>浊酒杯</cp:lastModifiedBy>
  <cp:revision>434</cp:revision>
  <dcterms:created xsi:type="dcterms:W3CDTF">2014-05-16T02:22:00Z</dcterms:created>
  <dcterms:modified xsi:type="dcterms:W3CDTF">2023-01-09T14:31:10Z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74C92D473C7C411290B9F2FB0D13AADC</vt:lpwstr>
  </property>
  <property fmtid="{D5CDD505-2E9C-101B-9397-08002B2CF9AE}" pid="3" name="KSOProductBuildVer">
    <vt:lpwstr>2052-11.1.0.12980</vt:lpwstr>
  </property>
</Properties>
</file>